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44" r:id="rId2"/>
    <p:sldId id="375" r:id="rId3"/>
    <p:sldId id="402" r:id="rId4"/>
    <p:sldId id="427" r:id="rId5"/>
    <p:sldId id="404" r:id="rId6"/>
    <p:sldId id="379" r:id="rId7"/>
    <p:sldId id="377" r:id="rId8"/>
    <p:sldId id="412" r:id="rId9"/>
    <p:sldId id="413" r:id="rId10"/>
    <p:sldId id="414" r:id="rId11"/>
    <p:sldId id="415" r:id="rId12"/>
    <p:sldId id="416" r:id="rId13"/>
    <p:sldId id="428" r:id="rId14"/>
    <p:sldId id="421" r:id="rId15"/>
    <p:sldId id="420" r:id="rId16"/>
    <p:sldId id="417" r:id="rId17"/>
    <p:sldId id="382" r:id="rId18"/>
    <p:sldId id="411" r:id="rId19"/>
    <p:sldId id="423" r:id="rId20"/>
    <p:sldId id="430" r:id="rId21"/>
    <p:sldId id="432" r:id="rId22"/>
    <p:sldId id="371" r:id="rId23"/>
  </p:sldIdLst>
  <p:sldSz cx="9144000" cy="6858000" type="screen4x3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MMustafin" initials="D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87327" autoAdjust="0"/>
  </p:normalViewPr>
  <p:slideViewPr>
    <p:cSldViewPr showGuides="1">
      <p:cViewPr>
        <p:scale>
          <a:sx n="68" d="100"/>
          <a:sy n="68" d="100"/>
        </p:scale>
        <p:origin x="-58" y="-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30310" cy="497047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29276" y="0"/>
            <a:ext cx="2930310" cy="497047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C72B141C-8C36-4B94-8B2D-AD6B7C3ECEC0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3880"/>
            <a:ext cx="2930310" cy="497046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29276" y="9443880"/>
            <a:ext cx="2930310" cy="497046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12EFECEC-5E2D-456E-A474-DFA1AB4E80D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1460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29837" cy="497126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1"/>
            <a:ext cx="2929837" cy="497126"/>
          </a:xfrm>
          <a:prstGeom prst="rect">
            <a:avLst/>
          </a:prstGeom>
        </p:spPr>
        <p:txBody>
          <a:bodyPr vert="horz" lIns="90946" tIns="45473" rIns="90946" bIns="45473" rtlCol="0"/>
          <a:lstStyle>
            <a:lvl1pPr algn="r">
              <a:defRPr sz="1200"/>
            </a:lvl1pPr>
          </a:lstStyle>
          <a:p>
            <a:fld id="{9E87A04A-1D79-4CE6-9FA4-7606F3ADCCAF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46" tIns="45473" rIns="90946" bIns="4547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0"/>
          </a:xfrm>
          <a:prstGeom prst="rect">
            <a:avLst/>
          </a:prstGeom>
        </p:spPr>
        <p:txBody>
          <a:bodyPr vert="horz" lIns="90946" tIns="45473" rIns="90946" bIns="4547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29837" cy="497126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3"/>
            <a:ext cx="2929837" cy="497126"/>
          </a:xfrm>
          <a:prstGeom prst="rect">
            <a:avLst/>
          </a:prstGeom>
        </p:spPr>
        <p:txBody>
          <a:bodyPr vert="horz" lIns="90946" tIns="45473" rIns="90946" bIns="45473" rtlCol="0" anchor="b"/>
          <a:lstStyle>
            <a:lvl1pPr algn="r">
              <a:defRPr sz="1200"/>
            </a:lvl1pPr>
          </a:lstStyle>
          <a:p>
            <a:fld id="{5527F5C3-C9F5-40F2-8017-BC469BB515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95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20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21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F5C3-C9F5-40F2-8017-BC469BB515E1}" type="slidenum">
              <a:rPr lang="ru-RU" smtClean="0"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41629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6005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099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47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536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512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35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02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8233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641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0859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96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40D98-67B8-4E26-A627-D95E4CF8B836}" type="datetimeFigureOut">
              <a:rPr lang="ru-RU" smtClean="0"/>
              <a:t>27.03.2015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FD19F0-4726-4784-BBD7-2F602B4A98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4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emf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437112"/>
            <a:ext cx="4989458" cy="1703735"/>
          </a:xfrm>
        </p:spPr>
        <p:txBody>
          <a:bodyPr>
            <a:noAutofit/>
          </a:bodyPr>
          <a:lstStyle/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2699" y="0"/>
            <a:ext cx="922306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412776"/>
            <a:ext cx="835292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endParaRPr lang="ru-RU" altLang="ru-RU" sz="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0" algn="ctr">
              <a:defRPr/>
            </a:pPr>
            <a:endParaRPr lang="ru-RU" altLang="ru-RU" sz="8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0" algn="ctr">
              <a:defRPr/>
            </a:pPr>
            <a:endParaRPr lang="ru-RU" altLang="ru-RU" sz="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lvl="0" algn="ctr">
              <a:defRPr/>
            </a:pPr>
            <a:r>
              <a:rPr lang="ru-RU" altLang="ru-RU" sz="42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Приоритетное направление кадровой политики в системе образования </a:t>
            </a:r>
            <a:endParaRPr lang="ru-RU" altLang="ru-RU" sz="4200" b="1" kern="0" dirty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775" y="404664"/>
            <a:ext cx="8715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2543" y="6453336"/>
            <a:ext cx="914399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4365104"/>
            <a:ext cx="4104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Г.М. Шаяхметова</a:t>
            </a:r>
          </a:p>
          <a:p>
            <a:pPr>
              <a:defRPr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Ведущий консультант отдела кадровой политики Министерства образования и науки Республики Татарстан</a:t>
            </a: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483086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429948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Обновлённая региональная нормативная база: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Приказ МО и Н РТ от 18.02.2015г.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№ 987/15 «Об утверждении Положения  об экспертной комиссии по муниципальному образованию Республики Татарстан для проведения аттестации с целью установления соответствия уровня квалификации педагогических работников требованиям, предъявляемым к квалификационным категориям (первой или высшей)»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 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Приказ МО и Н РТ от 29 января 2015 г.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№ 406/15 «Об утверждении Положения о порядке аттестации руководителей (ректоров, директоров,  заведующих, начальников) государственных образовательных учреждений, учрежденных Министерством образования и науки Республики Татарстан»</a:t>
                      </a: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897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052570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Обновлённая региональная нормативная база: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0B0F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Привлечение педагогических работников с высшей квалификационной категорией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3200" b="1" dirty="0" smtClean="0">
                          <a:solidFill>
                            <a:srgbClr val="00B0F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при  организации инновационной деятельности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32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054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12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6101330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Обновлённая региональная нормативная база: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Статья 20 Федерального закона от 29 декабря 2012 г. № 273 "Об образовании в Российской Федерации»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«Экспериментальная и инновационная деятельность в сфере образования»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59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9564825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Обновлённая региональная нормативная база: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Согласно Федеральному закону от 29 декабря 2012 г. № 273 "Об образовании в Российской Федерации»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Экспериментальная деятельность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(порядок устанавливает Правительство России)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Не разработан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Инновационная деятельность в сфере образования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(порядок устанавливает МОиН РФ) </a:t>
                      </a:r>
                      <a:endParaRPr lang="ru-RU" sz="2000" b="1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254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46154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Обновлённая региональная нормативная база: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Приказ Министерства образования и науки Российской Федерации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от 23 июля 2013 года № 611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«Об утверждении порядка формирования и функционирования инновационной инфраструктуры в системе образования»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7944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356253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Обновлённая региональная нормативная база: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285750" marR="0" indent="-28575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Постановление Кабинета Министров Республики Татарстан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от 05.09.2014 № 640 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«Об утверждении Порядка признания организаций, осуществляющих образовательную деятельность, и иных действующих в сфере образования организаций, а также их объединений региональными инновационными  площадками»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4441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3016953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Обновлённая региональная нормативная база: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Приказ МО и Н РТ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от 26.12.2014 года № 7677/14</a:t>
                      </a: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 «Об Экспертном совете при Министерстве образования и науки Республики Татарстан по инновационной работе в системе образования»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838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7427607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Состояние по аттестации по РТ за 2014 год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/>
                          <a:latin typeface="Arial Black" pitchFamily="34" charset="0"/>
                          <a:ea typeface="Times New Roman"/>
                        </a:rPr>
                        <a:t>Рейтинг муниципальных образований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073" name="Picture 4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241920"/>
            <a:ext cx="7427168" cy="4413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18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3087087"/>
              </p:ext>
            </p:extLst>
          </p:nvPr>
        </p:nvGraphicFramePr>
        <p:xfrm>
          <a:off x="521498" y="193525"/>
          <a:ext cx="8252211" cy="8342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400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400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ОБЩИЕ ОШИБКИ ПРИ СОГЛАСОВАНИИ ДОКУМЕНТОВ В ЭЛЕКТРОННОМ ВИДЕ </a:t>
                      </a:r>
                      <a:r>
                        <a:rPr lang="ru-RU" altLang="ru-RU" sz="320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в 2014 ГОДУ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Неправильно выбраны категории</a:t>
                      </a: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Неправильно выбраны должности</a:t>
                      </a: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Направление пакета документов напрямую без предложения экспертной комиссии</a:t>
                      </a: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Несвоевременное уточнение цифр аттестованных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702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19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506533"/>
              </p:ext>
            </p:extLst>
          </p:nvPr>
        </p:nvGraphicFramePr>
        <p:xfrm>
          <a:off x="521498" y="193525"/>
          <a:ext cx="8252211" cy="8342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400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400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240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ЗАЯВИТЕЛЬНАЯ  АТТЕСТАЦИЯ НА  ПЕРВУЮ  И ВЫСШУЮ  КАТЕГОРИЮ В АПРЕЛЕ 2015 г.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Апрель  2015 г. централизованный прием в ИС заявлений на аттестацию работников, у которых срок действия квалификационных категорий заканчивается в первом полугодии 2015 г. </a:t>
                      </a:r>
                      <a:r>
                        <a:rPr lang="ru-RU" sz="2000" b="1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поэтапно</a:t>
                      </a: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Май 2015 г.– работа экспертных групп</a:t>
                      </a: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Июнь 2015г. – направление пакета документов в МО и Н РТ</a:t>
                      </a:r>
                    </a:p>
                    <a:p>
                      <a:pPr marL="34290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Очередной этап: октябрь 2015 г.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37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4067944" y="4437112"/>
            <a:ext cx="4989458" cy="1703735"/>
          </a:xfrm>
        </p:spPr>
        <p:txBody>
          <a:bodyPr>
            <a:noAutofit/>
          </a:bodyPr>
          <a:lstStyle/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>
              <a:solidFill>
                <a:schemeClr val="tx2"/>
              </a:solidFill>
            </a:endParaRPr>
          </a:p>
          <a:p>
            <a:pPr algn="r">
              <a:defRPr/>
            </a:pPr>
            <a:endParaRPr lang="ru-RU" sz="1800" b="1" i="1" dirty="0" smtClean="0">
              <a:solidFill>
                <a:schemeClr val="tx2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9" y="0"/>
            <a:ext cx="922306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412776"/>
            <a:ext cx="83529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>
              <a:buFont typeface="Wingdings" panose="05000000000000000000" pitchFamily="2" charset="2"/>
              <a:buChar char="ü"/>
              <a:defRPr/>
            </a:pPr>
            <a:r>
              <a:rPr lang="ru-RU" altLang="ru-RU" sz="3600" kern="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Формы и процедуры </a:t>
            </a:r>
            <a:r>
              <a:rPr lang="ru-RU" altLang="ru-RU" sz="36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педагогической аттестации в </a:t>
            </a:r>
            <a:r>
              <a:rPr lang="ru-RU" altLang="ru-RU" sz="3600" kern="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режиме </a:t>
            </a:r>
            <a:r>
              <a:rPr lang="ru-RU" altLang="ru-RU" sz="3600" kern="0" dirty="0">
                <a:solidFill>
                  <a:srgbClr val="002060"/>
                </a:solidFill>
                <a:latin typeface="Arial Black" panose="020B0A04020102020204" pitchFamily="34" charset="0"/>
              </a:rPr>
              <a:t>Интернет-технологий в информационной системе «Электронное образование в </a:t>
            </a:r>
            <a:r>
              <a:rPr lang="ru-RU" altLang="ru-RU" sz="3600" kern="0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Республике Татарстан</a:t>
            </a: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endParaRPr lang="ru-RU" altLang="ru-RU" sz="1600" kern="0" dirty="0">
              <a:solidFill>
                <a:srgbClr val="002060"/>
              </a:solidFill>
              <a:latin typeface="Arial Black" panose="020B0A04020102020204" pitchFamily="34" charset="0"/>
            </a:endParaRPr>
          </a:p>
          <a:p>
            <a:pPr marL="171450" lvl="0" indent="-171450" algn="ctr">
              <a:buFont typeface="Wingdings" panose="05000000000000000000" pitchFamily="2" charset="2"/>
              <a:buChar char="ü"/>
              <a:defRPr/>
            </a:pPr>
            <a:endParaRPr lang="ru-RU" altLang="ru-RU" sz="800" b="1" kern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775" y="404664"/>
            <a:ext cx="871537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2543" y="6453336"/>
            <a:ext cx="914399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Министерство образования и науки Республики Татарстан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44008" y="4365104"/>
            <a:ext cx="4104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endParaRPr lang="ru-RU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636209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20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7849939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Задачи экспертных комиссий: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           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в апреле 2015 года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8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Необходимо провести совещание для всех образовательных организаций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муниципалитета</a:t>
                      </a: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(СПО, спортшколы, медучилища, художественные школы)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(</a:t>
                      </a:r>
                      <a:r>
                        <a:rPr lang="ru-RU" sz="2000" b="1" dirty="0" smtClean="0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анализ на коллегии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)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546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21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064575"/>
              </p:ext>
            </p:extLst>
          </p:nvPr>
        </p:nvGraphicFramePr>
        <p:xfrm>
          <a:off x="521498" y="193525"/>
          <a:ext cx="8252211" cy="7290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400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altLang="ru-RU" sz="2400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altLang="ru-RU" sz="320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Задачи экспертных комиссий: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           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в апреле 2015 года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1. Необходимо осуществлять предварительный анализ результатов деятельности педагогических работников, претендующих на категорию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2. Разъяснительная работа по заполнению заявлении должна быть проведена заранее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3. </a:t>
                      </a:r>
                      <a:r>
                        <a:rPr lang="ru-RU" sz="2800" b="1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Не направлять 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на тестирование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(</a:t>
                      </a:r>
                      <a:r>
                        <a:rPr lang="ru-RU" sz="2000" b="1" dirty="0" smtClean="0">
                          <a:solidFill>
                            <a:srgbClr val="00B0F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анализ на коллегии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)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92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395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59266"/>
            <a:ext cx="9175750" cy="6982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705047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5000" b="1" kern="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СПАСИБО </a:t>
            </a:r>
            <a:r>
              <a:rPr lang="ru-RU" altLang="ru-RU" sz="5000" b="1" kern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ЗА ВНИМАНИЕ!</a:t>
            </a:r>
            <a:endParaRPr lang="ru-RU" sz="5000" kern="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92362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3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5314411"/>
              </p:ext>
            </p:extLst>
          </p:nvPr>
        </p:nvGraphicFramePr>
        <p:xfrm>
          <a:off x="539552" y="193525"/>
          <a:ext cx="8424936" cy="83004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936"/>
              </a:tblGrid>
              <a:tr h="71583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3200" b="1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3200" b="1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altLang="ru-RU" sz="32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Основные задачи по аттестации</a:t>
                      </a:r>
                      <a:br>
                        <a:rPr lang="ru-RU" altLang="ru-RU" sz="32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</a:br>
                      <a:r>
                        <a:rPr lang="ru-RU" altLang="ru-RU" sz="32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 на 2014/2015 учебный год: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100" b="0" kern="120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внедрение нового порядка аттестации в Республике Татарстан в части установления первой и высшей квалификационной категории;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100" b="0" kern="120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переведение процедур педагогической аттестации в режим информационных технологий в системе «Электронное образование в Республике Татарстан»;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Ø"/>
                      </a:pPr>
                      <a:r>
                        <a:rPr lang="ru-RU" sz="2100" b="0" kern="120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внедрение нового порядка аттестации в ОО в части  проведения аттестации на СЗД</a:t>
                      </a:r>
                    </a:p>
                    <a:p>
                      <a:pPr marL="342900" lvl="0" indent="-342900" algn="just">
                        <a:buFont typeface="Wingdings" panose="05000000000000000000" pitchFamily="2" charset="2"/>
                        <a:buChar char="Ø"/>
                      </a:pPr>
                      <a:endParaRPr lang="ru-RU" sz="2100" b="0" kern="1200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2100" b="0" kern="1200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altLang="ru-RU" sz="2800" b="1" dirty="0" smtClean="0">
                        <a:solidFill>
                          <a:srgbClr val="0000CC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</a:t>
                      </a: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8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4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672854"/>
              </p:ext>
            </p:extLst>
          </p:nvPr>
        </p:nvGraphicFramePr>
        <p:xfrm>
          <a:off x="521498" y="193525"/>
          <a:ext cx="8252211" cy="72908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        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cs typeface="Times New Roman" pitchFamily="18" charset="0"/>
                        </a:rPr>
                        <a:t>                   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cs typeface="Times New Roman" pitchFamily="18" charset="0"/>
                        </a:rPr>
                        <a:t>ОСНОВОПОЛАГАЮЩИЕ ДОКУМЕНТЫ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2100" b="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Федеральный закон от 29.12.2012 № 273 «Об образовании в Российской Федерации»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2100" b="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Arial" panose="020B0604020202020204" pitchFamily="34" charset="0"/>
                        </a:rPr>
                        <a:t>     статья 49</a:t>
                      </a: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2100" b="0" kern="120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Постановление Правительства России  от 08.08.2013 № 678 «Об утверждении номенклатуры должностей педагогических работников, должностей руководящих работников»</a:t>
                      </a:r>
                    </a:p>
                    <a:p>
                      <a:pPr marL="34290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endParaRPr lang="ru-RU" sz="2100" b="0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342900" indent="-342900" algn="just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Char char="Ø"/>
                      </a:pPr>
                      <a:r>
                        <a:rPr lang="ru-RU" sz="2100" b="0" kern="120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ea typeface="+mn-ea"/>
                          <a:cs typeface="Arial" panose="020B0604020202020204" pitchFamily="34" charset="0"/>
                        </a:rPr>
                        <a:t>Приказ МОиН РФ от 07 апреля 2014 г. № 276 «О порядке проведения аттестации педагогических работников образовательных организаций, осуществляющих образовательную деятельность»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200" b="0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94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5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6706249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algn="ctr">
                        <a:defRPr/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algn="ctr">
                        <a:defRPr/>
                      </a:pPr>
                      <a:endParaRPr lang="ru-RU" sz="2400" b="1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algn="ctr"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Мероприятия, необходимые для выполнения</a:t>
                      </a:r>
                      <a:r>
                        <a:rPr lang="ru-RU" sz="2800" b="1" baseline="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 поставленных задач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:</a:t>
                      </a:r>
                    </a:p>
                    <a:p>
                      <a:pPr algn="ctr"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Для педагогов:</a:t>
                      </a:r>
                    </a:p>
                    <a:p>
                      <a:pPr marL="342900" indent="-342900" algn="just">
                        <a:buFont typeface="Wingdings" panose="05000000000000000000" pitchFamily="2" charset="2"/>
                        <a:buChar char="Ø"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Транслировать опыт практических результатов своей профессиональной деятельности в педагогических коллективах, в том числе инновационной и экспериментальной деятельности</a:t>
                      </a:r>
                    </a:p>
                    <a:p>
                      <a:pPr marL="285750" indent="-285750" algn="l">
                        <a:buFont typeface="Wingdings" panose="05000000000000000000" pitchFamily="2" charset="2"/>
                        <a:buChar char="Ø"/>
                        <a:defRPr/>
                      </a:pPr>
                      <a:r>
                        <a:rPr lang="ru-RU" sz="24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</a:rPr>
                        <a:t> совершенствовать методы обучения и воспитания, использовать новые образовательные технологии </a:t>
                      </a:r>
                      <a:endParaRPr lang="ru-RU" sz="2400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698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6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620271"/>
              </p:ext>
            </p:extLst>
          </p:nvPr>
        </p:nvGraphicFramePr>
        <p:xfrm>
          <a:off x="521498" y="193525"/>
          <a:ext cx="8252211" cy="8676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             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14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Мероприятия, необходимые для выполнения</a:t>
                      </a:r>
                      <a:r>
                        <a:rPr lang="ru-RU" sz="2800" b="1" baseline="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 поставленных задач учредителей</a:t>
                      </a: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</a:rPr>
                        <a:t>: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ОБЯЗАТЕЛЬНАЯ  АТТЕСТАЦИЯ на соответствие  занимаемой должности, в рамках которой проводится оценка знаний аттестуемых</a:t>
                      </a: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. Проводит аттестацию комиссия образовательной организации.</a:t>
                      </a: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 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ОБЯЗАТЕЛЬНАЯ  АТТЕСТАЦИЯ директоров на соответствие квалификационным требованиям по должности, в рамках которой проводится оценка знаний аттестуемых</a:t>
                      </a:r>
                      <a:r>
                        <a:rPr lang="ru-RU" sz="1800" b="1" i="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. Проводит аттестацию учредитель. </a:t>
                      </a:r>
                      <a:r>
                        <a:rPr lang="ru-RU" sz="1800" b="1" i="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Для ГОУ – учредитель  - МОиН РТ.</a:t>
                      </a:r>
                      <a:endParaRPr lang="ru-RU" sz="1800" b="1" dirty="0" smtClean="0">
                        <a:solidFill>
                          <a:srgbClr val="FF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800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342900" marR="0" lvl="0" indent="-34290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Перевод процедур педагогической  аттестации в режим ИНТЕРНЕТ-ТЕХНОЛОГИЙ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в информационной системе «Электронное образование в Республике Татарстан».</a:t>
                      </a:r>
                      <a:endParaRPr lang="ru-RU" sz="1800" b="1" i="0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cs typeface="Times New Roman" pitchFamily="18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anose="020B0A040201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8113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7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2026202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                         Проделана работа МОиН РТ: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региональная нормативная база: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Административный регламент МО и Н РТ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по проведению аттестации педагогических работников (приказ от 25.07.2014 г. № 4231/14). Зарегистрирован в Министерстве юстиции РТ от 31.10.2014 №2464.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Примерное положение о порядке аттестации руководителей </a:t>
                      </a: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(директоров, заведующих, начальников) муниципальных организаций Республики Татарстан, осуществляющих образовательную деятельность.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Регламент проведения оценки знаний в письменной форме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для педагогических работников образовательных организаций Республики Татарстан (Проект направлен письмом МОиН РТ. Утверждён локальными актами образовательных организаций.)</a:t>
                      </a:r>
                    </a:p>
                    <a:p>
                      <a:pPr mar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2116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8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398257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Обновлённая региональная нормативная база: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Приказ МО и Н РТ от 18.02.2015г. № 988/15 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«О проведении аттестации  педагогических работников организаций Республики Татарстан, осуществляющих образовательную деятельность в 2015 г.»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8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Приказ МО и Н РТ от 14 января  2015 г. № 78/15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«Об утверждении Положения об аттестационной комиссии Министерства образования и науки Республики Татарстан по аттестации педагогических работников образовательных организаций Республики Татарстан, осуществляющих образовательную деятельность»</a:t>
                      </a:r>
                      <a:endParaRPr lang="ru-RU" sz="18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ctr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4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966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>
              <a:defRPr/>
            </a:pPr>
            <a:fld id="{FAD083AE-9239-4904-9B16-8348E306BDF7}" type="slidenum">
              <a:rPr lang="ru-RU" sz="1200">
                <a:solidFill>
                  <a:prstClr val="black">
                    <a:tint val="75000"/>
                  </a:prstClr>
                </a:solidFill>
              </a:rPr>
              <a:pPr algn="r">
                <a:defRPr/>
              </a:pPr>
              <a:t>9</a:t>
            </a:fld>
            <a:endParaRPr lang="ru-RU" sz="1200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6253" y="1385012"/>
            <a:ext cx="8223501" cy="589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 smtClean="0">
                <a:solidFill>
                  <a:prstClr val="black"/>
                </a:solidFill>
              </a:rPr>
              <a:t> </a:t>
            </a:r>
            <a:endParaRPr lang="ru-RU" sz="2200" b="1" dirty="0">
              <a:solidFill>
                <a:srgbClr val="1F497D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251520" y="138112"/>
            <a:ext cx="8712968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endParaRPr lang="tt-RU" sz="3200" b="1" dirty="0">
              <a:ln w="10541" cmpd="sng">
                <a:solidFill>
                  <a:srgbClr val="4F81BD">
                    <a:shade val="88000"/>
                    <a:satMod val="110000"/>
                  </a:srgbClr>
                </a:solidFill>
                <a:prstDash val="solid"/>
              </a:ln>
              <a:gradFill>
                <a:gsLst>
                  <a:gs pos="0">
                    <a:srgbClr val="4F81BD">
                      <a:tint val="40000"/>
                      <a:satMod val="250000"/>
                    </a:srgbClr>
                  </a:gs>
                  <a:gs pos="9000">
                    <a:srgbClr val="4F81BD">
                      <a:tint val="52000"/>
                      <a:satMod val="300000"/>
                    </a:srgbClr>
                  </a:gs>
                  <a:gs pos="50000">
                    <a:srgbClr val="4F81BD">
                      <a:shade val="20000"/>
                      <a:satMod val="300000"/>
                    </a:srgbClr>
                  </a:gs>
                  <a:gs pos="79000">
                    <a:srgbClr val="4F81BD">
                      <a:tint val="52000"/>
                      <a:satMod val="300000"/>
                    </a:srgbClr>
                  </a:gs>
                  <a:gs pos="100000">
                    <a:srgbClr val="4F81BD">
                      <a:tint val="40000"/>
                      <a:satMod val="250000"/>
                    </a:srgbClr>
                  </a:gs>
                </a:gsLst>
                <a:lin ang="5400000"/>
              </a:gra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25583" y="0"/>
            <a:ext cx="1403648" cy="6858000"/>
          </a:xfrm>
          <a:prstGeom prst="rect">
            <a:avLst/>
          </a:prstGeom>
        </p:spPr>
      </p:pic>
      <p:pic>
        <p:nvPicPr>
          <p:cNvPr id="13" name="Picture 2" descr="C:\Users\Afanaseva\Desktop\сам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33" y="319842"/>
            <a:ext cx="658802" cy="644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51520" y="6453336"/>
            <a:ext cx="8892479" cy="404664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Министерство образования и науки Республики Татарстан</a:t>
            </a:r>
            <a:endParaRPr lang="ru-RU" dirty="0">
              <a:solidFill>
                <a:prstClr val="white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5387817"/>
              </p:ext>
            </p:extLst>
          </p:nvPr>
        </p:nvGraphicFramePr>
        <p:xfrm>
          <a:off x="521498" y="193525"/>
          <a:ext cx="8252211" cy="71583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52211"/>
              </a:tblGrid>
              <a:tr h="7158361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C0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Обновлённая региональная нормативная база: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ru-RU" sz="2000" b="1" dirty="0" smtClean="0">
                        <a:solidFill>
                          <a:srgbClr val="C0000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Приказ МО и Н РТ от 14 января  2015 г. № 79/15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«Об утверждении Положения о формах и процедурах аттестации педагогических работников организаций Республики Татарстан, осуществляющих образовательную деятельность»</a:t>
                      </a: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endParaRPr lang="ru-RU" sz="1800" b="1" dirty="0" smtClean="0">
                        <a:solidFill>
                          <a:srgbClr val="002060"/>
                        </a:solidFill>
                        <a:latin typeface="Arial Black" panose="020B0A04020102020204" pitchFamily="34" charset="0"/>
                        <a:cs typeface="Times New Roman" pitchFamily="18" charset="0"/>
                      </a:endParaRPr>
                    </a:p>
                    <a:p>
                      <a:pPr marL="285750" marR="0" indent="-28575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Ø"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Приказ МО и Н РТ от 29 января  2015 г. № 405/15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latin typeface="Arial Black" panose="020B0A04020102020204" pitchFamily="34" charset="0"/>
                          <a:cs typeface="Times New Roman" pitchFamily="18" charset="0"/>
                        </a:rPr>
                        <a:t>«Об утверждении Положения об экспертных группах при аттестационной комиссии Министерства образования и науки Республики Татарстан»</a:t>
                      </a:r>
                      <a:endParaRPr lang="ru-RU" sz="24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3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23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     </a:t>
                      </a: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endParaRPr lang="ru-RU" sz="200" b="1" dirty="0" smtClean="0">
                        <a:solidFill>
                          <a:srgbClr val="00206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 Black" pitchFamily="34" charset="0"/>
                        <a:ea typeface="Times New Roman"/>
                      </a:endParaRPr>
                    </a:p>
                    <a:p>
                      <a:pPr mar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Wingdings" pitchFamily="2" charset="2"/>
                        <a:buNone/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 Black" pitchFamily="34" charset="0"/>
                          <a:ea typeface="Times New Roman"/>
                        </a:rPr>
                        <a:t> 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384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9247</TotalTime>
  <Words>1144</Words>
  <Application>Microsoft Office PowerPoint</Application>
  <PresentationFormat>Экран (4:3)</PresentationFormat>
  <Paragraphs>351</Paragraphs>
  <Slides>22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образования г. Набережные Челны</dc:title>
  <dc:creator>Vladimir</dc:creator>
  <cp:lastModifiedBy>Shayahmetova</cp:lastModifiedBy>
  <cp:revision>362</cp:revision>
  <cp:lastPrinted>2014-11-13T08:53:30Z</cp:lastPrinted>
  <dcterms:created xsi:type="dcterms:W3CDTF">2013-02-06T07:02:31Z</dcterms:created>
  <dcterms:modified xsi:type="dcterms:W3CDTF">2015-03-27T13:23:43Z</dcterms:modified>
</cp:coreProperties>
</file>